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18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EB070C-80F9-492C-B0EC-7E447C498560}" type="datetimeFigureOut">
              <a:rPr lang="en-US" smtClean="0"/>
              <a:pPr/>
              <a:t>8/23/2012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F436A27-6557-4AB5-BC34-6ADCEE4DF16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Cambria" pitchFamily="18" charset="0"/>
              </a:rPr>
              <a:t>Albemarle County Comprehensive Plan:</a:t>
            </a:r>
            <a:r>
              <a:rPr lang="en-US" dirty="0">
                <a:latin typeface="Cambria" pitchFamily="18" charset="0"/>
              </a:rPr>
              <a:t/>
            </a:r>
            <a:br>
              <a:rPr lang="en-US" dirty="0">
                <a:latin typeface="Cambria" pitchFamily="18" charset="0"/>
              </a:rPr>
            </a:br>
            <a:r>
              <a:rPr lang="en-US" dirty="0" smtClean="0">
                <a:latin typeface="Cambria" pitchFamily="18" charset="0"/>
              </a:rPr>
              <a:t>School Facilities Section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August 23, 2012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95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Cambria" pitchFamily="18" charset="0"/>
              </a:rPr>
              <a:t>Albemarle County Comprehensive Plan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en-US" sz="2400" dirty="0" smtClean="0">
              <a:latin typeface="Cambria" pitchFamily="18" charset="0"/>
            </a:endParaRPr>
          </a:p>
          <a:p>
            <a:pPr lvl="0"/>
            <a:r>
              <a:rPr lang="en-US" sz="1800" dirty="0" smtClean="0">
                <a:latin typeface="Cambria" pitchFamily="18" charset="0"/>
              </a:rPr>
              <a:t>The Comprehensive (Comp.) Plan </a:t>
            </a:r>
            <a:r>
              <a:rPr lang="en-US" sz="1800" dirty="0">
                <a:latin typeface="Cambria" pitchFamily="18" charset="0"/>
              </a:rPr>
              <a:t>is a </a:t>
            </a:r>
            <a:r>
              <a:rPr lang="en-US" sz="1800" i="1" dirty="0">
                <a:latin typeface="Cambria" pitchFamily="18" charset="0"/>
              </a:rPr>
              <a:t>guide</a:t>
            </a:r>
            <a:r>
              <a:rPr lang="en-US" sz="1800" dirty="0">
                <a:latin typeface="Cambria" pitchFamily="18" charset="0"/>
              </a:rPr>
              <a:t> for </a:t>
            </a:r>
            <a:r>
              <a:rPr lang="en-US" sz="1800" dirty="0" smtClean="0">
                <a:latin typeface="Cambria" pitchFamily="18" charset="0"/>
              </a:rPr>
              <a:t>development.</a:t>
            </a:r>
          </a:p>
          <a:p>
            <a:pPr lvl="0"/>
            <a:endParaRPr lang="en-US" sz="1800" dirty="0">
              <a:latin typeface="Cambria" pitchFamily="18" charset="0"/>
            </a:endParaRPr>
          </a:p>
          <a:p>
            <a:pPr lvl="0"/>
            <a:r>
              <a:rPr lang="en-US" sz="1800" dirty="0">
                <a:latin typeface="Cambria" pitchFamily="18" charset="0"/>
              </a:rPr>
              <a:t>The Capital Improvement </a:t>
            </a:r>
            <a:r>
              <a:rPr lang="en-US" sz="1800" dirty="0" smtClean="0">
                <a:latin typeface="Cambria" pitchFamily="18" charset="0"/>
              </a:rPr>
              <a:t>Program (CIP) </a:t>
            </a:r>
            <a:r>
              <a:rPr lang="en-US" sz="1800" dirty="0">
                <a:latin typeface="Cambria" pitchFamily="18" charset="0"/>
              </a:rPr>
              <a:t>is a tool to </a:t>
            </a:r>
            <a:r>
              <a:rPr lang="en-US" sz="1800" i="1" dirty="0">
                <a:latin typeface="Cambria" pitchFamily="18" charset="0"/>
              </a:rPr>
              <a:t>implement</a:t>
            </a:r>
            <a:r>
              <a:rPr lang="en-US" sz="1800" dirty="0">
                <a:latin typeface="Cambria" pitchFamily="18" charset="0"/>
              </a:rPr>
              <a:t> the </a:t>
            </a:r>
            <a:r>
              <a:rPr lang="en-US" sz="1800" dirty="0" smtClean="0">
                <a:latin typeface="Cambria" pitchFamily="18" charset="0"/>
              </a:rPr>
              <a:t>Comp. Plan.  </a:t>
            </a:r>
          </a:p>
          <a:p>
            <a:pPr lvl="0"/>
            <a:endParaRPr lang="en-US" sz="1800" dirty="0">
              <a:latin typeface="Cambria" pitchFamily="18" charset="0"/>
            </a:endParaRPr>
          </a:p>
          <a:p>
            <a:pPr lvl="0"/>
            <a:r>
              <a:rPr lang="en-US" sz="1800" dirty="0" smtClean="0">
                <a:latin typeface="Cambria" pitchFamily="18" charset="0"/>
              </a:rPr>
              <a:t>The CIP review process includes evaluating projects for </a:t>
            </a:r>
            <a:r>
              <a:rPr lang="en-US" sz="1800" i="1" dirty="0" smtClean="0">
                <a:latin typeface="Cambria" pitchFamily="18" charset="0"/>
              </a:rPr>
              <a:t>compliance</a:t>
            </a:r>
            <a:r>
              <a:rPr lang="en-US" sz="1800" dirty="0" smtClean="0">
                <a:latin typeface="Cambria" pitchFamily="18" charset="0"/>
              </a:rPr>
              <a:t> with the Comp. Plan.</a:t>
            </a:r>
          </a:p>
          <a:p>
            <a:endParaRPr lang="en-US" sz="1800" dirty="0">
              <a:latin typeface="Cambria" pitchFamily="18" charset="0"/>
            </a:endParaRPr>
          </a:p>
          <a:p>
            <a:pPr lvl="0"/>
            <a:r>
              <a:rPr lang="en-US" sz="1800" dirty="0">
                <a:latin typeface="Cambria" pitchFamily="18" charset="0"/>
              </a:rPr>
              <a:t>The </a:t>
            </a:r>
            <a:r>
              <a:rPr lang="en-US" sz="1800" dirty="0" smtClean="0">
                <a:latin typeface="Cambria" pitchFamily="18" charset="0"/>
              </a:rPr>
              <a:t>Comp. </a:t>
            </a:r>
            <a:r>
              <a:rPr lang="en-US" sz="1800" dirty="0">
                <a:latin typeface="Cambria" pitchFamily="18" charset="0"/>
              </a:rPr>
              <a:t>Plan is </a:t>
            </a:r>
            <a:r>
              <a:rPr lang="en-US" sz="1800" dirty="0" smtClean="0">
                <a:latin typeface="Cambria" pitchFamily="18" charset="0"/>
              </a:rPr>
              <a:t>being  updated at this time</a:t>
            </a:r>
          </a:p>
          <a:p>
            <a:pPr lvl="1"/>
            <a:r>
              <a:rPr lang="en-US" sz="1800" dirty="0" smtClean="0">
                <a:latin typeface="Cambria" pitchFamily="18" charset="0"/>
              </a:rPr>
              <a:t>The updating process includes </a:t>
            </a:r>
            <a:r>
              <a:rPr lang="en-US" sz="1800" dirty="0">
                <a:latin typeface="Cambria" pitchFamily="18" charset="0"/>
              </a:rPr>
              <a:t>Planning Commission </a:t>
            </a:r>
            <a:r>
              <a:rPr lang="en-US" sz="1800" dirty="0" smtClean="0">
                <a:latin typeface="Cambria" pitchFamily="18" charset="0"/>
              </a:rPr>
              <a:t>review and </a:t>
            </a:r>
            <a:r>
              <a:rPr lang="en-US" sz="1800" dirty="0">
                <a:latin typeface="Cambria" pitchFamily="18" charset="0"/>
              </a:rPr>
              <a:t>Board of Supervisors </a:t>
            </a:r>
            <a:r>
              <a:rPr lang="en-US" sz="1800" dirty="0" smtClean="0">
                <a:latin typeface="Cambria" pitchFamily="18" charset="0"/>
              </a:rPr>
              <a:t>approval.</a:t>
            </a:r>
            <a:endParaRPr lang="en-US" sz="1800" dirty="0">
              <a:latin typeface="Cambria" pitchFamily="18" charset="0"/>
            </a:endParaRPr>
          </a:p>
          <a:p>
            <a:pPr lvl="0">
              <a:buNone/>
            </a:pPr>
            <a:endParaRPr lang="en-US" sz="2400" dirty="0">
              <a:latin typeface="Cambria" pitchFamily="18" charset="0"/>
            </a:endParaRPr>
          </a:p>
          <a:p>
            <a:endParaRPr lang="en-US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8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Cambria" pitchFamily="18" charset="0"/>
              </a:rPr>
              <a:t>Community Facilities Plan </a:t>
            </a:r>
            <a:br>
              <a:rPr lang="en-US" b="1" dirty="0" smtClean="0">
                <a:latin typeface="Cambria" pitchFamily="18" charset="0"/>
              </a:rPr>
            </a:br>
            <a:r>
              <a:rPr lang="en-US" b="1" dirty="0" smtClean="0">
                <a:latin typeface="Cambria" pitchFamily="18" charset="0"/>
              </a:rPr>
              <a:t>School Facilities Section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72400" cy="4873752"/>
          </a:xfrm>
        </p:spPr>
        <p:txBody>
          <a:bodyPr>
            <a:normAutofit/>
          </a:bodyPr>
          <a:lstStyle/>
          <a:p>
            <a:endParaRPr lang="en-US" sz="1800" dirty="0" smtClean="0">
              <a:latin typeface="Cambria" pitchFamily="18" charset="0"/>
            </a:endParaRPr>
          </a:p>
          <a:p>
            <a:endParaRPr lang="en-US" sz="1800" dirty="0" smtClean="0">
              <a:latin typeface="Cambria" pitchFamily="18" charset="0"/>
            </a:endParaRPr>
          </a:p>
          <a:p>
            <a:r>
              <a:rPr lang="en-US" sz="1800" dirty="0" smtClean="0">
                <a:latin typeface="Cambria" pitchFamily="18" charset="0"/>
              </a:rPr>
              <a:t>The  Community Facilities Plan, within the Comprehensive Plan, addresses public facilities generally and in specific sections.</a:t>
            </a:r>
          </a:p>
          <a:p>
            <a:endParaRPr lang="en-US" sz="1800" dirty="0" smtClean="0">
              <a:latin typeface="Cambria" pitchFamily="18" charset="0"/>
            </a:endParaRPr>
          </a:p>
          <a:p>
            <a:r>
              <a:rPr lang="en-US" sz="1800" dirty="0" smtClean="0">
                <a:latin typeface="Cambria" pitchFamily="18" charset="0"/>
              </a:rPr>
              <a:t>The School Facilities Section, of the Community Facilities Plan,  has </a:t>
            </a:r>
            <a:r>
              <a:rPr lang="en-US" sz="1800" dirty="0">
                <a:latin typeface="Cambria" pitchFamily="18" charset="0"/>
              </a:rPr>
              <a:t>been reviewed and updated by Building Services &amp; Community Development </a:t>
            </a:r>
            <a:r>
              <a:rPr lang="en-US" sz="1800" dirty="0" smtClean="0">
                <a:latin typeface="Cambria" pitchFamily="18" charset="0"/>
              </a:rPr>
              <a:t>Staff.</a:t>
            </a:r>
          </a:p>
          <a:p>
            <a:endParaRPr lang="en-US" sz="1800" dirty="0">
              <a:latin typeface="Cambria" pitchFamily="18" charset="0"/>
            </a:endParaRPr>
          </a:p>
          <a:p>
            <a:endParaRPr lang="en-US" sz="1800" dirty="0">
              <a:latin typeface="Cambria" pitchFamily="18" charset="0"/>
            </a:endParaRPr>
          </a:p>
          <a:p>
            <a:endParaRPr lang="en-US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mbria" pitchFamily="18" charset="0"/>
              </a:rPr>
              <a:t>School Facilities Section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96200" cy="4873752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Cambria" pitchFamily="18" charset="0"/>
              </a:rPr>
              <a:t>	Key Changes:</a:t>
            </a:r>
          </a:p>
          <a:p>
            <a:pPr lvl="1"/>
            <a:endParaRPr lang="en-US" sz="1800" dirty="0" smtClean="0">
              <a:latin typeface="Cambria" pitchFamily="18" charset="0"/>
            </a:endParaRPr>
          </a:p>
          <a:p>
            <a:pPr lvl="1"/>
            <a:r>
              <a:rPr lang="en-US" sz="2400" b="1" dirty="0" smtClean="0">
                <a:latin typeface="Cambria" pitchFamily="18" charset="0"/>
              </a:rPr>
              <a:t>Increase land area for school sites </a:t>
            </a:r>
          </a:p>
          <a:p>
            <a:pPr lvl="1">
              <a:buNone/>
            </a:pPr>
            <a:endParaRPr lang="en-US" sz="2400" dirty="0" smtClean="0">
              <a:latin typeface="Cambria" pitchFamily="18" charset="0"/>
            </a:endParaRPr>
          </a:p>
          <a:p>
            <a:pPr lvl="1">
              <a:buNone/>
            </a:pPr>
            <a:r>
              <a:rPr lang="en-US" sz="1800" b="1" dirty="0" smtClean="0">
                <a:latin typeface="Cambria" pitchFamily="18" charset="0"/>
              </a:rPr>
              <a:t>Elementary:  </a:t>
            </a:r>
            <a:r>
              <a:rPr lang="en-US" sz="1800" dirty="0" smtClean="0">
                <a:latin typeface="Cambria" pitchFamily="18" charset="0"/>
              </a:rPr>
              <a:t>from 12 acres </a:t>
            </a:r>
          </a:p>
          <a:p>
            <a:pPr lvl="1">
              <a:buNone/>
            </a:pPr>
            <a:r>
              <a:rPr lang="en-US" sz="1800" dirty="0" smtClean="0">
                <a:latin typeface="Cambria" pitchFamily="18" charset="0"/>
              </a:rPr>
              <a:t>	</a:t>
            </a:r>
            <a:r>
              <a:rPr lang="en-US" sz="1800" b="1" dirty="0" smtClean="0">
                <a:latin typeface="Cambria" pitchFamily="18" charset="0"/>
              </a:rPr>
              <a:t>to 15 - 20 acres (Neighborhood or Community Park)</a:t>
            </a:r>
          </a:p>
          <a:p>
            <a:pPr lvl="1">
              <a:buNone/>
            </a:pPr>
            <a:endParaRPr lang="en-US" sz="1800" dirty="0" smtClean="0">
              <a:latin typeface="Cambria" pitchFamily="18" charset="0"/>
            </a:endParaRPr>
          </a:p>
          <a:p>
            <a:pPr lvl="1">
              <a:buNone/>
            </a:pPr>
            <a:r>
              <a:rPr lang="en-US" sz="1800" b="1" dirty="0" smtClean="0">
                <a:latin typeface="Cambria" pitchFamily="18" charset="0"/>
              </a:rPr>
              <a:t>Middle:  </a:t>
            </a:r>
            <a:r>
              <a:rPr lang="en-US" sz="1800" dirty="0" smtClean="0">
                <a:latin typeface="Cambria" pitchFamily="18" charset="0"/>
              </a:rPr>
              <a:t>from 25 – 30 acres</a:t>
            </a:r>
          </a:p>
          <a:p>
            <a:pPr lvl="1">
              <a:buNone/>
            </a:pPr>
            <a:r>
              <a:rPr lang="en-US" sz="1800" dirty="0" smtClean="0">
                <a:latin typeface="Cambria" pitchFamily="18" charset="0"/>
              </a:rPr>
              <a:t>	</a:t>
            </a:r>
            <a:r>
              <a:rPr lang="en-US" sz="1800" b="1" dirty="0" smtClean="0">
                <a:latin typeface="Cambria" pitchFamily="18" charset="0"/>
              </a:rPr>
              <a:t>to 30 - 35 acres (includes Community Park)</a:t>
            </a:r>
          </a:p>
          <a:p>
            <a:pPr lvl="1">
              <a:buNone/>
            </a:pPr>
            <a:endParaRPr lang="en-US" sz="1800" dirty="0" smtClean="0">
              <a:latin typeface="Cambria" pitchFamily="18" charset="0"/>
            </a:endParaRPr>
          </a:p>
          <a:p>
            <a:pPr lvl="1">
              <a:buNone/>
            </a:pPr>
            <a:r>
              <a:rPr lang="en-US" sz="1800" b="1" dirty="0" smtClean="0">
                <a:latin typeface="Cambria" pitchFamily="18" charset="0"/>
              </a:rPr>
              <a:t>High Schools:  </a:t>
            </a:r>
            <a:r>
              <a:rPr lang="en-US" sz="1800" dirty="0" smtClean="0">
                <a:latin typeface="Cambria" pitchFamily="18" charset="0"/>
              </a:rPr>
              <a:t>from 45 acres</a:t>
            </a:r>
          </a:p>
          <a:p>
            <a:pPr lvl="1">
              <a:buNone/>
            </a:pPr>
            <a:r>
              <a:rPr lang="en-US" sz="1800" dirty="0" smtClean="0">
                <a:latin typeface="Cambria" pitchFamily="18" charset="0"/>
              </a:rPr>
              <a:t>	</a:t>
            </a:r>
            <a:r>
              <a:rPr lang="en-US" sz="1800" b="1" dirty="0" smtClean="0">
                <a:latin typeface="Cambria" pitchFamily="18" charset="0"/>
              </a:rPr>
              <a:t>to 65 – 80 acres (includes Community Park)</a:t>
            </a:r>
          </a:p>
          <a:p>
            <a:pPr lvl="1">
              <a:buNone/>
            </a:pPr>
            <a:endParaRPr lang="en-US" sz="2400" dirty="0" smtClean="0">
              <a:latin typeface="Cambria" pitchFamily="18" charset="0"/>
            </a:endParaRPr>
          </a:p>
          <a:p>
            <a:pPr lvl="1">
              <a:buNone/>
            </a:pPr>
            <a:endParaRPr lang="en-US" sz="2400" dirty="0" smtClean="0">
              <a:latin typeface="Cambria" pitchFamily="18" charset="0"/>
            </a:endParaRPr>
          </a:p>
          <a:p>
            <a:pPr lvl="1"/>
            <a:endParaRPr lang="en-US" sz="1800" dirty="0" smtClean="0">
              <a:latin typeface="Cambria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mbria" pitchFamily="18" charset="0"/>
              </a:rPr>
              <a:t>School Facilities Section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Cambria" pitchFamily="18" charset="0"/>
              </a:rPr>
              <a:t>Key Changes:</a:t>
            </a:r>
          </a:p>
          <a:p>
            <a:pPr lvl="1">
              <a:buNone/>
            </a:pPr>
            <a:endParaRPr lang="en-US" sz="1800" dirty="0" smtClean="0">
              <a:latin typeface="Cambria" pitchFamily="18" charset="0"/>
            </a:endParaRPr>
          </a:p>
          <a:p>
            <a:pPr lvl="1"/>
            <a:r>
              <a:rPr lang="en-US" sz="2400" b="1" dirty="0" smtClean="0">
                <a:latin typeface="Cambria" pitchFamily="18" charset="0"/>
              </a:rPr>
              <a:t>Building Capacity:  </a:t>
            </a:r>
          </a:p>
          <a:p>
            <a:pPr lvl="1">
              <a:buNone/>
            </a:pPr>
            <a:r>
              <a:rPr lang="en-US" sz="2400" b="1" dirty="0" smtClean="0">
                <a:latin typeface="Cambria" pitchFamily="18" charset="0"/>
              </a:rPr>
              <a:t>	Revise rated capacities  to be a Range</a:t>
            </a:r>
          </a:p>
          <a:p>
            <a:pPr lvl="1">
              <a:buNone/>
            </a:pPr>
            <a:endParaRPr lang="en-US" sz="2400" b="1" dirty="0" smtClean="0">
              <a:latin typeface="Cambria" pitchFamily="18" charset="0"/>
            </a:endParaRPr>
          </a:p>
          <a:p>
            <a:pPr lvl="1">
              <a:buNone/>
            </a:pPr>
            <a:r>
              <a:rPr lang="en-US" sz="1800" b="1" dirty="0" smtClean="0">
                <a:latin typeface="Cambria" pitchFamily="18" charset="0"/>
              </a:rPr>
              <a:t>Elementary: </a:t>
            </a:r>
            <a:r>
              <a:rPr lang="en-US" sz="1800" dirty="0" smtClean="0">
                <a:latin typeface="Cambria" pitchFamily="18" charset="0"/>
              </a:rPr>
              <a:t>from maximum of 600</a:t>
            </a:r>
          </a:p>
          <a:p>
            <a:pPr lvl="1">
              <a:buNone/>
            </a:pPr>
            <a:r>
              <a:rPr lang="en-US" sz="1800" dirty="0" smtClean="0">
                <a:latin typeface="Cambria" pitchFamily="18" charset="0"/>
              </a:rPr>
              <a:t>	</a:t>
            </a:r>
            <a:r>
              <a:rPr lang="en-US" sz="1800" b="1" dirty="0" smtClean="0">
                <a:latin typeface="Cambria" pitchFamily="18" charset="0"/>
              </a:rPr>
              <a:t>to between 400 and 750 students for new schools</a:t>
            </a:r>
          </a:p>
          <a:p>
            <a:pPr lvl="1">
              <a:buNone/>
            </a:pPr>
            <a:endParaRPr lang="en-US" sz="1800" dirty="0" smtClean="0">
              <a:latin typeface="Cambria" pitchFamily="18" charset="0"/>
            </a:endParaRPr>
          </a:p>
          <a:p>
            <a:pPr lvl="1">
              <a:buNone/>
            </a:pPr>
            <a:r>
              <a:rPr lang="en-US" sz="1800" b="1" dirty="0" smtClean="0">
                <a:latin typeface="Cambria" pitchFamily="18" charset="0"/>
              </a:rPr>
              <a:t>Middle:  </a:t>
            </a:r>
            <a:r>
              <a:rPr lang="en-US" sz="1800" dirty="0" smtClean="0">
                <a:latin typeface="Cambria" pitchFamily="18" charset="0"/>
              </a:rPr>
              <a:t>from maximum of 900</a:t>
            </a:r>
          </a:p>
          <a:p>
            <a:pPr lvl="1">
              <a:buNone/>
            </a:pPr>
            <a:r>
              <a:rPr lang="en-US" sz="1800" dirty="0" smtClean="0">
                <a:latin typeface="Cambria" pitchFamily="18" charset="0"/>
              </a:rPr>
              <a:t>	</a:t>
            </a:r>
            <a:r>
              <a:rPr lang="en-US" sz="1800" b="1" dirty="0" smtClean="0">
                <a:latin typeface="Cambria" pitchFamily="18" charset="0"/>
              </a:rPr>
              <a:t>to between 600 and 1,000 students for new  schools</a:t>
            </a:r>
          </a:p>
          <a:p>
            <a:pPr lvl="1">
              <a:buNone/>
            </a:pPr>
            <a:endParaRPr lang="en-US" sz="1800" dirty="0" smtClean="0">
              <a:latin typeface="Cambria" pitchFamily="18" charset="0"/>
            </a:endParaRPr>
          </a:p>
          <a:p>
            <a:pPr lvl="1">
              <a:buNone/>
            </a:pPr>
            <a:r>
              <a:rPr lang="en-US" sz="1800" b="1" dirty="0" smtClean="0">
                <a:latin typeface="Cambria" pitchFamily="18" charset="0"/>
              </a:rPr>
              <a:t>High Schools:  </a:t>
            </a:r>
            <a:r>
              <a:rPr lang="en-US" sz="1800" dirty="0" smtClean="0">
                <a:latin typeface="Cambria" pitchFamily="18" charset="0"/>
              </a:rPr>
              <a:t>from 1500</a:t>
            </a:r>
          </a:p>
          <a:p>
            <a:pPr lvl="1">
              <a:buNone/>
            </a:pPr>
            <a:r>
              <a:rPr lang="en-US" sz="1800" dirty="0" smtClean="0">
                <a:latin typeface="Cambria" pitchFamily="18" charset="0"/>
              </a:rPr>
              <a:t>	</a:t>
            </a:r>
            <a:r>
              <a:rPr lang="en-US" sz="1800" b="1" dirty="0" smtClean="0">
                <a:latin typeface="Cambria" pitchFamily="18" charset="0"/>
              </a:rPr>
              <a:t>to between 900 and 1,500  students for new schools</a:t>
            </a:r>
          </a:p>
          <a:p>
            <a:pPr lvl="1"/>
            <a:endParaRPr lang="en-US" sz="1800" dirty="0" smtClean="0">
              <a:latin typeface="Cambria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mbria" pitchFamily="18" charset="0"/>
              </a:rPr>
              <a:t>School Facilities Section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None/>
            </a:pPr>
            <a:r>
              <a:rPr lang="en-US" sz="2400" dirty="0" smtClean="0">
                <a:latin typeface="Cambria" pitchFamily="18" charset="0"/>
              </a:rPr>
              <a:t>Key Changes: </a:t>
            </a:r>
          </a:p>
          <a:p>
            <a:pPr lvl="1">
              <a:buNone/>
            </a:pPr>
            <a:endParaRPr lang="en-US" sz="2400" dirty="0" smtClean="0">
              <a:latin typeface="Cambria" pitchFamily="18" charset="0"/>
            </a:endParaRPr>
          </a:p>
          <a:p>
            <a:pPr lvl="1"/>
            <a:r>
              <a:rPr lang="en-US" sz="2000" b="1" dirty="0" smtClean="0">
                <a:latin typeface="Cambria" pitchFamily="18" charset="0"/>
              </a:rPr>
              <a:t>Revise/add various clarifications and definitions</a:t>
            </a:r>
            <a:r>
              <a:rPr lang="en-US" sz="2400" b="1" dirty="0" smtClean="0">
                <a:latin typeface="Cambria" pitchFamily="18" charset="0"/>
              </a:rPr>
              <a:t>:</a:t>
            </a:r>
          </a:p>
          <a:p>
            <a:pPr lvl="2"/>
            <a:r>
              <a:rPr lang="en-US" dirty="0" smtClean="0">
                <a:latin typeface="Cambria" pitchFamily="18" charset="0"/>
              </a:rPr>
              <a:t>Walkability (pathway to entry)</a:t>
            </a:r>
          </a:p>
          <a:p>
            <a:pPr lvl="2"/>
            <a:r>
              <a:rPr lang="en-US" dirty="0" smtClean="0">
                <a:latin typeface="Cambria" pitchFamily="18" charset="0"/>
              </a:rPr>
              <a:t>Site elements such as bus parking (arrangement on site)</a:t>
            </a:r>
          </a:p>
          <a:p>
            <a:pPr lvl="2"/>
            <a:r>
              <a:rPr lang="en-US" dirty="0" smtClean="0">
                <a:latin typeface="Cambria" pitchFamily="18" charset="0"/>
              </a:rPr>
              <a:t>Usable area for a site </a:t>
            </a:r>
          </a:p>
          <a:p>
            <a:pPr lvl="2">
              <a:buNone/>
            </a:pPr>
            <a:r>
              <a:rPr lang="en-US" dirty="0" smtClean="0">
                <a:latin typeface="Cambria" pitchFamily="18" charset="0"/>
              </a:rPr>
              <a:t>(excludes areas not used for educational &amp; recreational activities)</a:t>
            </a:r>
          </a:p>
          <a:p>
            <a:pPr lvl="1"/>
            <a:endParaRPr lang="en-US" sz="2000" b="1" dirty="0" smtClean="0">
              <a:latin typeface="Cambria" pitchFamily="18" charset="0"/>
            </a:endParaRPr>
          </a:p>
          <a:p>
            <a:pPr lvl="1"/>
            <a:r>
              <a:rPr lang="en-US" sz="2000" b="1" dirty="0" smtClean="0">
                <a:latin typeface="Cambria" pitchFamily="18" charset="0"/>
              </a:rPr>
              <a:t>Relocate guidelines of park facilities to the Parks Section</a:t>
            </a:r>
            <a:endParaRPr lang="en-US" sz="2000" dirty="0" smtClean="0">
              <a:latin typeface="Cambria" pitchFamily="18" charset="0"/>
            </a:endParaRPr>
          </a:p>
          <a:p>
            <a:pPr lvl="1"/>
            <a:endParaRPr lang="en-US" sz="2000" b="1" dirty="0" smtClean="0">
              <a:latin typeface="Cambria" pitchFamily="18" charset="0"/>
            </a:endParaRPr>
          </a:p>
          <a:p>
            <a:pPr lvl="1"/>
            <a:r>
              <a:rPr lang="en-US" sz="2000" b="1" dirty="0" smtClean="0">
                <a:latin typeface="Cambria" pitchFamily="18" charset="0"/>
              </a:rPr>
              <a:t>Format of the Document has changed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Cambria" pitchFamily="18" charset="0"/>
              </a:rPr>
              <a:t>Questions?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4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</TotalTime>
  <Words>200</Words>
  <Application>Microsoft Office PowerPoint</Application>
  <PresentationFormat>On-screen Show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Albemarle County Comprehensive Plan: School Facilities Section Update</vt:lpstr>
      <vt:lpstr>Albemarle County Comprehensive Plan</vt:lpstr>
      <vt:lpstr>Community Facilities Plan  School Facilities Section</vt:lpstr>
      <vt:lpstr>School Facilities Section</vt:lpstr>
      <vt:lpstr>School Facilities Section</vt:lpstr>
      <vt:lpstr>School Facilities Section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Albemarle County Comprehensive Plan School Facilities Section Update</dc:title>
  <dc:creator>acps</dc:creator>
  <cp:lastModifiedBy>jpl</cp:lastModifiedBy>
  <cp:revision>15</cp:revision>
  <dcterms:created xsi:type="dcterms:W3CDTF">2012-08-08T17:18:00Z</dcterms:created>
  <dcterms:modified xsi:type="dcterms:W3CDTF">2012-08-23T14:51:06Z</dcterms:modified>
</cp:coreProperties>
</file>